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19-created" id="256"/>
    <p:sldId r:id="rId20-created" id="257"/>
    <p:sldId r:id="rId21-created" id="258"/>
    <p:sldId r:id="rId22-created" id="259"/>
    <p:sldId r:id="rId23-created" id="260"/>
    <p:sldId r:id="rId24-created" id="261"/>
    <p:sldId r:id="rId25-created" id="262"/>
    <p:sldId r:id="rId26-created" id="263"/>
    <p:sldId r:id="rId27-created" id="264"/>
    <p:sldId r:id="rId28-created" id="265"/>
  </p:sldIdLst>
  <p:sldSz cx="18288000" cy="10287000"/>
  <p:notesSz cx="6858000" cy="9144000"/>
  <p:embeddedFontLst>
    <p:embeddedFont>
      <p:font typeface="Art Nuvo UltraRough" charset="1" panose="00000000000000000000"/>
      <p:regular r:id="rId16"/>
    </p:embeddedFont>
    <p:embeddedFont>
      <p:font typeface="IBM Plex Mono" charset="1" panose="020B0509050203000203"/>
      <p:regular r:id="rId17"/>
    </p:embeddedFont>
    <p:embeddedFont>
      <p:font typeface="IBM Plex Mono Bold" charset="1" panose="020B080905020300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-created" Type="http://schemas.openxmlformats.org/officeDocument/2006/relationships/slide" Target="slides/slide11.xml"/><Relationship Id="rId20-created" Type="http://schemas.openxmlformats.org/officeDocument/2006/relationships/slide" Target="slides/slide12.xml"/><Relationship Id="rId21-created" Type="http://schemas.openxmlformats.org/officeDocument/2006/relationships/slide" Target="slides/slide13.xml"/><Relationship Id="rId22-created" Type="http://schemas.openxmlformats.org/officeDocument/2006/relationships/slide" Target="slides/slide14.xml"/><Relationship Id="rId23-created" Type="http://schemas.openxmlformats.org/officeDocument/2006/relationships/slide" Target="slides/slide15.xml"/><Relationship Id="rId24-created" Type="http://schemas.openxmlformats.org/officeDocument/2006/relationships/slide" Target="slides/slide16.xml"/><Relationship Id="rId25-created" Type="http://schemas.openxmlformats.org/officeDocument/2006/relationships/slide" Target="slides/slide17.xml"/><Relationship Id="rId26-created" Type="http://schemas.openxmlformats.org/officeDocument/2006/relationships/slide" Target="slides/slide18.xml"/><Relationship Id="rId27-created" Type="http://schemas.openxmlformats.org/officeDocument/2006/relationships/slide" Target="slides/slide19.xml"/><Relationship Id="rId28-created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-created" Type="http://schemas.openxmlformats.org/officeDocument/2006/relationships/image" Target="../media/image12.png"/><Relationship Id="rId11-created" Type="http://schemas.openxmlformats.org/officeDocument/2006/relationships/image" Target="../media/image13.svg"/><Relationship Id="rId12-created" Type="http://schemas.openxmlformats.org/officeDocument/2006/relationships/image" Target="../media/image14.png"/><Relationship Id="rId13-created" Type="http://schemas.openxmlformats.org/officeDocument/2006/relationships/image" Target="../media/image15.svg"/><Relationship Id="rId14-created" Type="http://schemas.openxmlformats.org/officeDocument/2006/relationships/image" Target="../media/image16.png"/><Relationship Id="rId15-created" Type="http://schemas.openxmlformats.org/officeDocument/2006/relationships/image" Target="../media/image17.svg"/><Relationship Id="rId16-created" Type="http://schemas.openxmlformats.org/officeDocument/2006/relationships/image" Target="../media/image18.png"/><Relationship Id="rId17-created" Type="http://schemas.openxmlformats.org/officeDocument/2006/relationships/image" Target="../media/image19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0.png"/><Relationship Id="rId5-created" Type="http://schemas.openxmlformats.org/officeDocument/2006/relationships/image" Target="../media/image21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2.png"/><Relationship Id="rId5-created" Type="http://schemas.openxmlformats.org/officeDocument/2006/relationships/image" Target="../media/image23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4.png"/><Relationship Id="rId5-created" Type="http://schemas.openxmlformats.org/officeDocument/2006/relationships/image" Target="../media/image25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jpeg"/><Relationship Id="rId5-created" Type="http://schemas.openxmlformats.org/officeDocument/2006/relationships/image" Target="../media/image26.png"/><Relationship Id="rId6-created" Type="http://schemas.openxmlformats.org/officeDocument/2006/relationships/image" Target="../media/image27.svg"/><Relationship Id="rId7-created" Type="http://schemas.openxmlformats.org/officeDocument/2006/relationships/image" Target="../media/image28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9.png"/><Relationship Id="rId5-created" Type="http://schemas.openxmlformats.org/officeDocument/2006/relationships/image" Target="../media/image30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-created" Type="http://schemas.openxmlformats.org/officeDocument/2006/relationships/image" Target="../media/image31.png"/><Relationship Id="rId7-created" Type="http://schemas.openxmlformats.org/officeDocument/2006/relationships/image" Target="../media/image32.svg"/><Relationship Id="rId8-created" Type="http://schemas.openxmlformats.org/officeDocument/2006/relationships/image" Target="../media/image33.jpeg"/><Relationship Id="rId9-created" Type="http://schemas.openxmlformats.org/officeDocument/2006/relationships/image" Target="../media/image34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-created" Type="http://schemas.openxmlformats.org/officeDocument/2006/relationships/image" Target="../media/image35.png"/><Relationship Id="rId6-created" Type="http://schemas.openxmlformats.org/officeDocument/2006/relationships/image" Target="../media/image36.svg"/><Relationship Id="rId7-created" Type="http://schemas.openxmlformats.org/officeDocument/2006/relationships/image" Target="../media/image37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jpeg"/><Relationship Id="rId5-created" Type="http://schemas.openxmlformats.org/officeDocument/2006/relationships/image" Target="../media/image38.png"/><Relationship Id="rId6-created" Type="http://schemas.openxmlformats.org/officeDocument/2006/relationships/image" Target="../media/image39.svg"/><Relationship Id="rId7-created" Type="http://schemas.openxmlformats.org/officeDocument/2006/relationships/image" Target="../media/image40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-created" Type="http://schemas.openxmlformats.org/officeDocument/2006/relationships/image" Target="../media/image41.png"/><Relationship Id="rId7-created" Type="http://schemas.openxmlformats.org/officeDocument/2006/relationships/image" Target="../media/image42.svg"/><Relationship Id="rId8-created" Type="http://schemas.openxmlformats.org/officeDocument/2006/relationships/image" Target="../media/image43.png"/><Relationship Id="rId9-created" Type="http://schemas.openxmlformats.org/officeDocument/2006/relationships/image" Target="../media/image44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45141" y="3600450"/>
            <a:ext cx="23778282" cy="3086100"/>
            <a:chOff x="0" y="0"/>
            <a:chExt cx="6262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62593" cy="812800"/>
            </a:xfrm>
            <a:custGeom>
              <a:avLst/>
              <a:gdLst/>
              <a:ahLst/>
              <a:cxnLst/>
              <a:rect r="r" b="b" t="t" l="l"/>
              <a:pathLst>
                <a:path h="812800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62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0829" y="1028700"/>
            <a:ext cx="12266341" cy="8229600"/>
          </a:xfrm>
          <a:custGeom>
            <a:avLst/>
            <a:gdLst/>
            <a:ahLst/>
            <a:cxnLst/>
            <a:rect r="r" b="b" t="t" l="l"/>
            <a:pathLst>
              <a:path h="8229600" w="12266341">
                <a:moveTo>
                  <a:pt x="0" y="0"/>
                </a:moveTo>
                <a:lnTo>
                  <a:pt x="12266342" y="0"/>
                </a:lnTo>
                <a:lnTo>
                  <a:pt x="122663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6" id="6"/>
          <p:cNvSpPr txBox="true"/>
          <p:nvPr/>
        </p:nvSpPr>
        <p:spPr>
          <a:xfrm rot="0">
            <a:off x="4164762" y="3215508"/>
            <a:ext cx="9958476" cy="405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8"/>
              </a:lnSpc>
            </a:pPr>
            <a:r>
              <a:rPr sz="15715">
                <a:solidFill>
                  <a:srgbClr val="FFFFFF"/>
                </a:solidFill>
              </a:rPr>
              <a:t>{{CONTENT_1_SLIDE_1}}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58644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0" y="0"/>
                </a:moveTo>
                <a:lnTo>
                  <a:pt x="3517288" y="0"/>
                </a:lnTo>
                <a:lnTo>
                  <a:pt x="3517288" y="2378966"/>
                </a:lnTo>
                <a:lnTo>
                  <a:pt x="0" y="237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16524946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3517287" y="0"/>
                </a:moveTo>
                <a:lnTo>
                  <a:pt x="0" y="0"/>
                </a:lnTo>
                <a:lnTo>
                  <a:pt x="0" y="2378966"/>
                </a:lnTo>
                <a:lnTo>
                  <a:pt x="3517287" y="2378966"/>
                </a:lnTo>
                <a:lnTo>
                  <a:pt x="35172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true" flipV="false" rot="0">
            <a:off x="16524946" y="7316071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3235405" y="0"/>
                </a:moveTo>
                <a:lnTo>
                  <a:pt x="0" y="0"/>
                </a:lnTo>
                <a:lnTo>
                  <a:pt x="0" y="3580428"/>
                </a:lnTo>
                <a:lnTo>
                  <a:pt x="3235405" y="3580428"/>
                </a:lnTo>
                <a:lnTo>
                  <a:pt x="32354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4397096" y="6891773"/>
            <a:ext cx="9493808" cy="76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sz="4464">
                <a:solidFill>
                  <a:srgbClr val="F8EDDE"/>
                </a:solidFill>
              </a:rPr>
              <a:t>{{CONTENT_2_SLIDE_1}}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72351" y="-669720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0" y="0"/>
                </a:moveTo>
                <a:lnTo>
                  <a:pt x="3235405" y="0"/>
                </a:lnTo>
                <a:lnTo>
                  <a:pt x="3235405" y="3580428"/>
                </a:lnTo>
                <a:lnTo>
                  <a:pt x="0" y="3580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0905" y="2437302"/>
            <a:ext cx="14066190" cy="37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5"/>
              </a:lnSpc>
            </a:pPr>
            <a:r>
              <a:rPr sz="16994">
                <a:solidFill>
                  <a:srgbClr val="5E4840"/>
                </a:solidFill>
              </a:rPr>
              <a:t>{{CONTENT_1_SLIDE_10}}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657767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7196569"/>
            <a:ext cx="16230600" cy="6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sz="3596">
                <a:solidFill>
                  <a:srgbClr val="5E4840"/>
                </a:solidFill>
              </a:rPr>
              <a:t>{{BULLET_POINTS_2_SLIDE_10}}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8430723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true" flipV="false" rot="0">
            <a:off x="16777929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2323927" y="0"/>
                </a:moveTo>
                <a:lnTo>
                  <a:pt x="0" y="0"/>
                </a:lnTo>
                <a:lnTo>
                  <a:pt x="0" y="2571750"/>
                </a:lnTo>
                <a:lnTo>
                  <a:pt x="2323927" y="2571750"/>
                </a:lnTo>
                <a:lnTo>
                  <a:pt x="2323927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88338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0" y="0"/>
                </a:moveTo>
                <a:lnTo>
                  <a:pt x="2323927" y="0"/>
                </a:lnTo>
                <a:lnTo>
                  <a:pt x="2323927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120494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45141" y="3600450"/>
            <a:ext cx="23778282" cy="3086100"/>
            <a:chOff x="0" y="0"/>
            <a:chExt cx="6262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62593" cy="812800"/>
            </a:xfrm>
            <a:custGeom>
              <a:avLst/>
              <a:gdLst/>
              <a:ahLst/>
              <a:cxnLst/>
              <a:rect r="r" b="b" t="t" l="l"/>
              <a:pathLst>
                <a:path h="812800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62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0829" y="1028700"/>
            <a:ext cx="12266341" cy="8229600"/>
          </a:xfrm>
          <a:custGeom>
            <a:avLst/>
            <a:gdLst/>
            <a:ahLst/>
            <a:cxnLst/>
            <a:rect r="r" b="b" t="t" l="l"/>
            <a:pathLst>
              <a:path h="8229600" w="12266341">
                <a:moveTo>
                  <a:pt x="0" y="0"/>
                </a:moveTo>
                <a:lnTo>
                  <a:pt x="12266342" y="0"/>
                </a:lnTo>
                <a:lnTo>
                  <a:pt x="122663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6" id="6"/>
          <p:cNvSpPr txBox="true"/>
          <p:nvPr/>
        </p:nvSpPr>
        <p:spPr>
          <a:xfrm rot="0">
            <a:off x="4164762" y="3215508"/>
            <a:ext cx="9958476" cy="405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8"/>
              </a:lnSpc>
            </a:pPr>
            <a:r>
              <a:rPr sz="15715">
                <a:solidFill>
                  <a:srgbClr val="FFFFFF"/>
                </a:solidFill>
              </a:rPr>
              <a:t>Title Slide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58644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0" y="0"/>
                </a:moveTo>
                <a:lnTo>
                  <a:pt x="3517288" y="0"/>
                </a:lnTo>
                <a:lnTo>
                  <a:pt x="3517288" y="2378966"/>
                </a:lnTo>
                <a:lnTo>
                  <a:pt x="0" y="237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16524946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3517287" y="0"/>
                </a:moveTo>
                <a:lnTo>
                  <a:pt x="0" y="0"/>
                </a:lnTo>
                <a:lnTo>
                  <a:pt x="0" y="2378966"/>
                </a:lnTo>
                <a:lnTo>
                  <a:pt x="3517287" y="2378966"/>
                </a:lnTo>
                <a:lnTo>
                  <a:pt x="35172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true" flipV="false" rot="0">
            <a:off x="16524946" y="7316071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3235405" y="0"/>
                </a:moveTo>
                <a:lnTo>
                  <a:pt x="0" y="0"/>
                </a:lnTo>
                <a:lnTo>
                  <a:pt x="0" y="3580428"/>
                </a:lnTo>
                <a:lnTo>
                  <a:pt x="3235405" y="3580428"/>
                </a:lnTo>
                <a:lnTo>
                  <a:pt x="32354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4397096" y="6891773"/>
            <a:ext cx="9493808" cy="76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sz="4464">
                <a:solidFill>
                  <a:srgbClr val="F8EDDE"/>
                </a:solidFill>
              </a:rPr>
              <a:t>Title: Life on Land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72351" y="-669720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0" y="0"/>
                </a:moveTo>
                <a:lnTo>
                  <a:pt x="3235405" y="0"/>
                </a:lnTo>
                <a:lnTo>
                  <a:pt x="3235405" y="3580428"/>
                </a:lnTo>
                <a:lnTo>
                  <a:pt x="0" y="3580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02484" y="723586"/>
            <a:ext cx="5043659" cy="5581514"/>
          </a:xfrm>
          <a:custGeom>
            <a:avLst/>
            <a:gdLst/>
            <a:ahLst/>
            <a:cxnLst/>
            <a:rect r="r" b="b" t="t" l="l"/>
            <a:pathLst>
              <a:path h="5581514" w="5043659">
                <a:moveTo>
                  <a:pt x="5043659" y="0"/>
                </a:moveTo>
                <a:lnTo>
                  <a:pt x="0" y="0"/>
                </a:lnTo>
                <a:lnTo>
                  <a:pt x="0" y="5581514"/>
                </a:lnTo>
                <a:lnTo>
                  <a:pt x="5043659" y="5581514"/>
                </a:lnTo>
                <a:lnTo>
                  <a:pt x="5043659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23778282" cy="4404663"/>
            <a:chOff x="0" y="0"/>
            <a:chExt cx="6262593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0076"/>
            </a:xfrm>
            <a:custGeom>
              <a:avLst/>
              <a:gdLst/>
              <a:ahLst/>
              <a:cxnLst/>
              <a:rect r="r" b="b" t="t" l="l"/>
              <a:pathLst>
                <a:path h="1160076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0076"/>
                  </a:lnTo>
                  <a:lnTo>
                    <a:pt x="0" y="1160076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2667" y="1766739"/>
            <a:ext cx="7153885" cy="23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1"/>
              </a:lnSpc>
            </a:pPr>
            <a:r>
              <a:rPr sz="10299">
                <a:solidFill>
                  <a:srgbClr val="5E4840"/>
                </a:solidFill>
              </a:rPr>
              <a:t>SDG 15 seeks to protect, restore, and promote the sustainable use of terrestrial ecosystems.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580428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Goal of Life on Land (SDG 15)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857" y="5191853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It includes managing forests, combating desertification, halting biodiversity loss, and protecting wildlife.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9857" y="6209850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9857" y="7227847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96127" y="1028700"/>
            <a:ext cx="4240443" cy="4692643"/>
          </a:xfrm>
          <a:custGeom>
            <a:avLst/>
            <a:gdLst/>
            <a:ahLst/>
            <a:cxnLst/>
            <a:rect r="r" b="b" t="t" l="l"/>
            <a:pathLst>
              <a:path h="4692643" w="4240443">
                <a:moveTo>
                  <a:pt x="4240443" y="0"/>
                </a:moveTo>
                <a:lnTo>
                  <a:pt x="0" y="0"/>
                </a:lnTo>
                <a:lnTo>
                  <a:pt x="0" y="4692643"/>
                </a:lnTo>
                <a:lnTo>
                  <a:pt x="4240443" y="4692643"/>
                </a:lnTo>
                <a:lnTo>
                  <a:pt x="4240443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627367"/>
            <a:ext cx="23778282" cy="4439474"/>
            <a:chOff x="0" y="0"/>
            <a:chExt cx="6262593" cy="1169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9244"/>
            </a:xfrm>
            <a:custGeom>
              <a:avLst/>
              <a:gdLst/>
              <a:ahLst/>
              <a:cxnLst/>
              <a:rect r="r" b="b" t="t" l="l"/>
              <a:pathLst>
                <a:path h="116924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9244"/>
                  </a:lnTo>
                  <a:lnTo>
                    <a:pt x="0" y="116924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9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05909"/>
            <a:ext cx="7698996" cy="244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9"/>
              </a:lnSpc>
            </a:pPr>
            <a:r>
              <a:rPr sz="10299">
                <a:solidFill>
                  <a:srgbClr val="5E4840"/>
                </a:solidFill>
              </a:rPr>
              <a:t>Forests store more than 80% of the world's terrestrial species.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286834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Forests – Earth’s Lungs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59929"/>
            <a:ext cx="16230600" cy="29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5"/>
              </a:lnSpc>
            </a:pPr>
            <a:r>
              <a:rPr sz="3303">
                <a:solidFill>
                  <a:srgbClr val="FFFFFF"/>
                </a:solidFill>
              </a:rPr>
              <a:t>They absorb roughly 2.6 billion tonnes of carbon dioxide each year. Home to over 1.6 billion people who depend on them for food, shelter, and livelihoods.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011312" y="-1231254"/>
            <a:ext cx="5311352" cy="5877753"/>
          </a:xfrm>
          <a:custGeom>
            <a:avLst/>
            <a:gdLst/>
            <a:ahLst/>
            <a:cxnLst/>
            <a:rect r="r" b="b" t="t" l="l"/>
            <a:pathLst>
              <a:path h="5877753" w="5311352">
                <a:moveTo>
                  <a:pt x="5311351" y="0"/>
                </a:moveTo>
                <a:lnTo>
                  <a:pt x="0" y="0"/>
                </a:lnTo>
                <a:lnTo>
                  <a:pt x="0" y="5877754"/>
                </a:lnTo>
                <a:lnTo>
                  <a:pt x="5311351" y="5877754"/>
                </a:lnTo>
                <a:lnTo>
                  <a:pt x="531135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3600450"/>
            <a:ext cx="23778282" cy="5657850"/>
            <a:chOff x="0" y="0"/>
            <a:chExt cx="6262593" cy="149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490133"/>
            </a:xfrm>
            <a:custGeom>
              <a:avLst/>
              <a:gdLst/>
              <a:ahLst/>
              <a:cxnLst/>
              <a:rect r="r" b="b" t="t" l="l"/>
              <a:pathLst>
                <a:path h="14901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Global Land Degradation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28725"/>
            <a:ext cx="7088697" cy="13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6"/>
              </a:lnSpc>
            </a:pPr>
            <a:r>
              <a:rPr sz="10288">
                <a:solidFill>
                  <a:srgbClr val="5E4840"/>
                </a:solidFill>
              </a:rPr>
              <a:t>Over 2 billion hectares of land are currently degraded globally.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62807" y="4646500"/>
            <a:ext cx="4265377" cy="3565751"/>
            <a:chOff x="0" y="0"/>
            <a:chExt cx="1123391" cy="939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247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336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About 75% of Earth’s land surface has been significantly altered by human activity. Soil erosion, desertification, and overgrazing reduce agricultural productivity.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11312" y="4646500"/>
            <a:ext cx="4265377" cy="3565751"/>
            <a:chOff x="0" y="0"/>
            <a:chExt cx="1123391" cy="9391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95751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4840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/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59816" y="4646500"/>
            <a:ext cx="4265377" cy="3565751"/>
            <a:chOff x="0" y="0"/>
            <a:chExt cx="1123391" cy="9391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44256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3345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803652" y="583508"/>
            <a:ext cx="5481971" cy="6066567"/>
          </a:xfrm>
          <a:custGeom>
            <a:avLst/>
            <a:gdLst/>
            <a:ahLst/>
            <a:cxnLst/>
            <a:rect r="r" b="b" t="t" l="l"/>
            <a:pathLst>
              <a:path h="6066567" w="5481971">
                <a:moveTo>
                  <a:pt x="5481971" y="0"/>
                </a:moveTo>
                <a:lnTo>
                  <a:pt x="0" y="0"/>
                </a:lnTo>
                <a:lnTo>
                  <a:pt x="0" y="6066567"/>
                </a:lnTo>
                <a:lnTo>
                  <a:pt x="5481971" y="6066567"/>
                </a:lnTo>
                <a:lnTo>
                  <a:pt x="548197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15005975" cy="4404663"/>
            <a:chOff x="0" y="0"/>
            <a:chExt cx="3952191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2191" cy="1160076"/>
            </a:xfrm>
            <a:custGeom>
              <a:avLst/>
              <a:gdLst/>
              <a:ahLst/>
              <a:cxnLst/>
              <a:rect r="r" b="b" t="t" l="l"/>
              <a:pathLst>
                <a:path h="1160076" w="3952191">
                  <a:moveTo>
                    <a:pt x="13930" y="0"/>
                  </a:moveTo>
                  <a:lnTo>
                    <a:pt x="3938261" y="0"/>
                  </a:lnTo>
                  <a:cubicBezTo>
                    <a:pt x="3945954" y="0"/>
                    <a:pt x="3952191" y="6237"/>
                    <a:pt x="3952191" y="13930"/>
                  </a:cubicBezTo>
                  <a:lnTo>
                    <a:pt x="3952191" y="1146146"/>
                  </a:lnTo>
                  <a:cubicBezTo>
                    <a:pt x="3952191" y="1149841"/>
                    <a:pt x="3950723" y="1153384"/>
                    <a:pt x="3948111" y="1155996"/>
                  </a:cubicBezTo>
                  <a:cubicBezTo>
                    <a:pt x="3945499" y="1158608"/>
                    <a:pt x="3941956" y="1160076"/>
                    <a:pt x="3938261" y="1160076"/>
                  </a:cubicBezTo>
                  <a:lnTo>
                    <a:pt x="13930" y="1160076"/>
                  </a:lnTo>
                  <a:cubicBezTo>
                    <a:pt x="10235" y="1160076"/>
                    <a:pt x="6692" y="1158608"/>
                    <a:pt x="4080" y="1155996"/>
                  </a:cubicBezTo>
                  <a:cubicBezTo>
                    <a:pt x="1468" y="1153384"/>
                    <a:pt x="0" y="1149841"/>
                    <a:pt x="0" y="1146146"/>
                  </a:cubicBezTo>
                  <a:lnTo>
                    <a:pt x="0" y="13930"/>
                  </a:lnTo>
                  <a:cubicBezTo>
                    <a:pt x="0" y="10235"/>
                    <a:pt x="1468" y="6692"/>
                    <a:pt x="4080" y="4080"/>
                  </a:cubicBezTo>
                  <a:cubicBezTo>
                    <a:pt x="6692" y="1468"/>
                    <a:pt x="10235" y="0"/>
                    <a:pt x="13930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52191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087078" y="7550259"/>
            <a:ext cx="3278282" cy="3627877"/>
          </a:xfrm>
          <a:custGeom>
            <a:avLst/>
            <a:gdLst/>
            <a:ahLst/>
            <a:cxnLst/>
            <a:rect r="r" b="b" t="t" l="l"/>
            <a:pathLst>
              <a:path h="3627877" w="3278282">
                <a:moveTo>
                  <a:pt x="3278282" y="0"/>
                </a:moveTo>
                <a:lnTo>
                  <a:pt x="0" y="0"/>
                </a:lnTo>
                <a:lnTo>
                  <a:pt x="0" y="3627877"/>
                </a:lnTo>
                <a:lnTo>
                  <a:pt x="3278282" y="3627877"/>
                </a:lnTo>
                <a:lnTo>
                  <a:pt x="3278282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93452" y="3616791"/>
            <a:ext cx="3842809" cy="5246370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4855" r="0" b="-4855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Wildlife Under Pressure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Over 40,000 species are listed as threatened on the IUCN Red List.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Species like the Sumatran orangutan and Black Rhino face extinction due to habitat loss and poaching. Illegal wildlife trade is worth over $20 billion annually.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Desertification – A Silent Threat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8361848" y="-1571727"/>
            <a:ext cx="6491441" cy="7183687"/>
          </a:xfrm>
          <a:custGeom>
            <a:avLst/>
            <a:gdLst/>
            <a:ahLst/>
            <a:cxnLst/>
            <a:rect r="r" b="b" t="t" l="l"/>
            <a:pathLst>
              <a:path h="7183687" w="6491441">
                <a:moveTo>
                  <a:pt x="6491441" y="0"/>
                </a:moveTo>
                <a:lnTo>
                  <a:pt x="0" y="0"/>
                </a:lnTo>
                <a:lnTo>
                  <a:pt x="0" y="7183686"/>
                </a:lnTo>
                <a:lnTo>
                  <a:pt x="6491441" y="7183686"/>
                </a:lnTo>
                <a:lnTo>
                  <a:pt x="649144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Affects over 1 billion people worldwide.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745141" y="3937381"/>
            <a:ext cx="23778282" cy="5320919"/>
            <a:chOff x="0" y="0"/>
            <a:chExt cx="6262593" cy="1401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62593" cy="1401394"/>
            </a:xfrm>
            <a:custGeom>
              <a:avLst/>
              <a:gdLst/>
              <a:ahLst/>
              <a:cxnLst/>
              <a:rect r="r" b="b" t="t" l="l"/>
              <a:pathLst>
                <a:path h="140139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01394"/>
                  </a:lnTo>
                  <a:lnTo>
                    <a:pt x="0" y="140139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62593" cy="14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12224"/>
            <a:ext cx="733314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Causes include overcultivation, deforestation, and poor irrigation practices. Leads to food insecurity and migration.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22611"/>
            <a:ext cx="451347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6152" y="4821749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6152" y="6966601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74082" y="1167293"/>
            <a:ext cx="4503005" cy="4983205"/>
          </a:xfrm>
          <a:custGeom>
            <a:avLst/>
            <a:gdLst/>
            <a:ahLst/>
            <a:cxnLst/>
            <a:rect r="r" b="b" t="t" l="l"/>
            <a:pathLst>
              <a:path h="4983205" w="4503005">
                <a:moveTo>
                  <a:pt x="4503006" y="0"/>
                </a:moveTo>
                <a:lnTo>
                  <a:pt x="0" y="0"/>
                </a:lnTo>
                <a:lnTo>
                  <a:pt x="0" y="4983205"/>
                </a:lnTo>
                <a:lnTo>
                  <a:pt x="4503006" y="4983205"/>
                </a:lnTo>
                <a:lnTo>
                  <a:pt x="4503006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5143500"/>
            <a:ext cx="23778282" cy="4114800"/>
            <a:chOff x="0" y="0"/>
            <a:chExt cx="6262593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083733"/>
            </a:xfrm>
            <a:custGeom>
              <a:avLst/>
              <a:gdLst/>
              <a:ahLst/>
              <a:cxnLst/>
              <a:rect r="r" b="b" t="t" l="l"/>
              <a:pathLst>
                <a:path h="10837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3860" y="4011930"/>
            <a:ext cx="3842809" cy="5246370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16421" r="-10505" b="-488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12791" y="4011930"/>
            <a:ext cx="3842809" cy="5246370"/>
            <a:chOff x="0" y="0"/>
            <a:chExt cx="4669790" cy="637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5"/>
              <a:stretch>
                <a:fillRect l="-63593" t="-19652" r="0" b="0"/>
              </a:stretch>
            </a:blipFill>
          </p:spPr>
          <p:txBody>
            <a:bodyPr/>
            <a:p/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Case Study – The Amazon Rainforest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Known as the “lungs of the Earth”, it produces 20% of the world's oxygen.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251" y="6116751"/>
            <a:ext cx="6875049" cy="211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Facing rapid deforestation: over 10,000 sq km lost per year. Critical to global biodiversity and carbon balance.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19229" y="842355"/>
            <a:ext cx="4038631" cy="4469310"/>
          </a:xfrm>
          <a:custGeom>
            <a:avLst/>
            <a:gdLst/>
            <a:ahLst/>
            <a:cxnLst/>
            <a:rect r="r" b="b" t="t" l="l"/>
            <a:pathLst>
              <a:path h="4469310" w="4038631">
                <a:moveTo>
                  <a:pt x="4038631" y="0"/>
                </a:moveTo>
                <a:lnTo>
                  <a:pt x="0" y="0"/>
                </a:lnTo>
                <a:lnTo>
                  <a:pt x="0" y="4469310"/>
                </a:lnTo>
                <a:lnTo>
                  <a:pt x="4038631" y="4469310"/>
                </a:lnTo>
                <a:lnTo>
                  <a:pt x="403863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25585" r="-14918" b="-56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9" id="9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Solutions and Strategies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Agroforestry and sustainable agriculture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2985" y="4184756"/>
            <a:ext cx="7452043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Protected areas and national parks Restoration of degraded land through rewilding and planting native species International cooperation (e.g., UNCCD, REDD+)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298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298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Support conservation NGOs and eco-certified products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144000" y="1028700"/>
            <a:ext cx="3480244" cy="3851376"/>
          </a:xfrm>
          <a:custGeom>
            <a:avLst/>
            <a:gdLst/>
            <a:ahLst/>
            <a:cxnLst/>
            <a:rect r="r" b="b" t="t" l="l"/>
            <a:pathLst>
              <a:path h="3851376" w="3480244">
                <a:moveTo>
                  <a:pt x="3480244" y="0"/>
                </a:moveTo>
                <a:lnTo>
                  <a:pt x="0" y="0"/>
                </a:lnTo>
                <a:lnTo>
                  <a:pt x="0" y="3851376"/>
                </a:lnTo>
                <a:lnTo>
                  <a:pt x="3480244" y="3851376"/>
                </a:lnTo>
                <a:lnTo>
                  <a:pt x="3480244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-63298" t="-19436" r="0" b="0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How You Can Help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0875" y="4184756"/>
            <a:ext cx="8078637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Reduce meat consumption to lower land use pressure Volunteer for local clean-up or planting events Use digital documents to save paper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087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087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02484" y="723586"/>
            <a:ext cx="5043659" cy="5581514"/>
          </a:xfrm>
          <a:custGeom>
            <a:avLst/>
            <a:gdLst/>
            <a:ahLst/>
            <a:cxnLst/>
            <a:rect r="r" b="b" t="t" l="l"/>
            <a:pathLst>
              <a:path h="5581514" w="5043659">
                <a:moveTo>
                  <a:pt x="5043659" y="0"/>
                </a:moveTo>
                <a:lnTo>
                  <a:pt x="0" y="0"/>
                </a:lnTo>
                <a:lnTo>
                  <a:pt x="0" y="5581514"/>
                </a:lnTo>
                <a:lnTo>
                  <a:pt x="5043659" y="5581514"/>
                </a:lnTo>
                <a:lnTo>
                  <a:pt x="5043659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23778282" cy="4404663"/>
            <a:chOff x="0" y="0"/>
            <a:chExt cx="6262593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0076"/>
            </a:xfrm>
            <a:custGeom>
              <a:avLst/>
              <a:gdLst/>
              <a:ahLst/>
              <a:cxnLst/>
              <a:rect r="r" b="b" t="t" l="l"/>
              <a:pathLst>
                <a:path h="1160076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0076"/>
                  </a:lnTo>
                  <a:lnTo>
                    <a:pt x="0" y="1160076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2667" y="1766739"/>
            <a:ext cx="7153885" cy="23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1"/>
              </a:lnSpc>
            </a:pPr>
            <a:r>
              <a:rPr sz="10299">
                <a:solidFill>
                  <a:srgbClr val="5E4840"/>
                </a:solidFill>
              </a:rPr>
              <a:t>{{HEADER_2_SLIDE_2}}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580428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{{HEADER_1_SLIDE_2}}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857" y="5191853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{{CONTENT_3_SLIDE_2}}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9857" y="6209850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{{CONTENT_5_SLIDE_2}}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{{CONTENT_4_SLIDE_2}}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{{CONTENT_6_SLIDE_2}}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{{CONTENT_7_SLIDE_2}}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9857" y="7227847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{{CONTENT_8_SLIDE_2}}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0905" y="2437302"/>
            <a:ext cx="14066190" cy="37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5"/>
              </a:lnSpc>
            </a:pPr>
            <a:r>
              <a:rPr sz="16994">
                <a:solidFill>
                  <a:srgbClr val="5E4840"/>
                </a:solidFill>
              </a:rPr>
              <a:t>Final Thought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657767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7196569"/>
            <a:ext cx="16230600" cy="6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sz="3596">
                <a:solidFill>
                  <a:srgbClr val="5E4840"/>
                </a:solidFill>
              </a:rPr>
              <a:t>“If we lose our forests and biodiversity, we lose our future.”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8430723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true" flipV="false" rot="0">
            <a:off x="16777929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2323927" y="0"/>
                </a:moveTo>
                <a:lnTo>
                  <a:pt x="0" y="0"/>
                </a:lnTo>
                <a:lnTo>
                  <a:pt x="0" y="2571750"/>
                </a:lnTo>
                <a:lnTo>
                  <a:pt x="2323927" y="2571750"/>
                </a:lnTo>
                <a:lnTo>
                  <a:pt x="2323927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88338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0" y="0"/>
                </a:moveTo>
                <a:lnTo>
                  <a:pt x="2323927" y="0"/>
                </a:lnTo>
                <a:lnTo>
                  <a:pt x="2323927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120494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96127" y="1028700"/>
            <a:ext cx="4240443" cy="4692643"/>
          </a:xfrm>
          <a:custGeom>
            <a:avLst/>
            <a:gdLst/>
            <a:ahLst/>
            <a:cxnLst/>
            <a:rect r="r" b="b" t="t" l="l"/>
            <a:pathLst>
              <a:path h="4692643" w="4240443">
                <a:moveTo>
                  <a:pt x="4240443" y="0"/>
                </a:moveTo>
                <a:lnTo>
                  <a:pt x="0" y="0"/>
                </a:lnTo>
                <a:lnTo>
                  <a:pt x="0" y="4692643"/>
                </a:lnTo>
                <a:lnTo>
                  <a:pt x="4240443" y="4692643"/>
                </a:lnTo>
                <a:lnTo>
                  <a:pt x="4240443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627367"/>
            <a:ext cx="23778282" cy="4439474"/>
            <a:chOff x="0" y="0"/>
            <a:chExt cx="6262593" cy="1169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9244"/>
            </a:xfrm>
            <a:custGeom>
              <a:avLst/>
              <a:gdLst/>
              <a:ahLst/>
              <a:cxnLst/>
              <a:rect r="r" b="b" t="t" l="l"/>
              <a:pathLst>
                <a:path h="116924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9244"/>
                  </a:lnTo>
                  <a:lnTo>
                    <a:pt x="0" y="116924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9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05909"/>
            <a:ext cx="7698996" cy="244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9"/>
              </a:lnSpc>
            </a:pPr>
            <a:r>
              <a:rPr sz="10299">
                <a:solidFill>
                  <a:srgbClr val="5E4840"/>
                </a:solidFill>
              </a:rPr>
              <a:t>{{HEADER_2_SLIDE_3}}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286834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{{HEADER_1_SLIDE_3}}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59929"/>
            <a:ext cx="16230600" cy="29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5"/>
              </a:lnSpc>
            </a:pPr>
            <a:r>
              <a:rPr sz="3303">
                <a:solidFill>
                  <a:srgbClr val="FFFFFF"/>
                </a:solidFill>
              </a:rPr>
              <a:t>{{CONTENT_3_SLIDE_3}}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011312" y="-1231254"/>
            <a:ext cx="5311352" cy="5877753"/>
          </a:xfrm>
          <a:custGeom>
            <a:avLst/>
            <a:gdLst/>
            <a:ahLst/>
            <a:cxnLst/>
            <a:rect r="r" b="b" t="t" l="l"/>
            <a:pathLst>
              <a:path h="5877753" w="5311352">
                <a:moveTo>
                  <a:pt x="5311351" y="0"/>
                </a:moveTo>
                <a:lnTo>
                  <a:pt x="0" y="0"/>
                </a:lnTo>
                <a:lnTo>
                  <a:pt x="0" y="5877754"/>
                </a:lnTo>
                <a:lnTo>
                  <a:pt x="5311351" y="5877754"/>
                </a:lnTo>
                <a:lnTo>
                  <a:pt x="531135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3600450"/>
            <a:ext cx="23778282" cy="5657850"/>
            <a:chOff x="0" y="0"/>
            <a:chExt cx="6262593" cy="149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490133"/>
            </a:xfrm>
            <a:custGeom>
              <a:avLst/>
              <a:gdLst/>
              <a:ahLst/>
              <a:cxnLst/>
              <a:rect r="r" b="b" t="t" l="l"/>
              <a:pathLst>
                <a:path h="14901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{{HEADER_1_SLIDE_4}}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28725"/>
            <a:ext cx="7088697" cy="13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6"/>
              </a:lnSpc>
            </a:pPr>
            <a:r>
              <a:rPr sz="10288">
                <a:solidFill>
                  <a:srgbClr val="5E4840"/>
                </a:solidFill>
              </a:rPr>
              <a:t>{{HEADER_2_SLIDE_4}}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62807" y="4646500"/>
            <a:ext cx="4265377" cy="3565751"/>
            <a:chOff x="0" y="0"/>
            <a:chExt cx="1123391" cy="939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247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{{CONTENT_6_SLIDE_4}}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336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{{BULLET_POINTS_3_SLIDE_4}}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11312" y="4646500"/>
            <a:ext cx="4265377" cy="3565751"/>
            <a:chOff x="0" y="0"/>
            <a:chExt cx="1123391" cy="9391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95751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{{CONTENT_7_SLIDE_4}}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4840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{{BULLET_POINTS_4_SLIDE_4}}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59816" y="4646500"/>
            <a:ext cx="4265377" cy="3565751"/>
            <a:chOff x="0" y="0"/>
            <a:chExt cx="1123391" cy="9391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44256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{{CONTENT_8_SLIDE_4}}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3345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{{BULLET_POINTS_5_SLIDE_4}}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803652" y="583508"/>
            <a:ext cx="5481971" cy="6066567"/>
          </a:xfrm>
          <a:custGeom>
            <a:avLst/>
            <a:gdLst/>
            <a:ahLst/>
            <a:cxnLst/>
            <a:rect r="r" b="b" t="t" l="l"/>
            <a:pathLst>
              <a:path h="6066567" w="5481971">
                <a:moveTo>
                  <a:pt x="5481971" y="0"/>
                </a:moveTo>
                <a:lnTo>
                  <a:pt x="0" y="0"/>
                </a:lnTo>
                <a:lnTo>
                  <a:pt x="0" y="6066567"/>
                </a:lnTo>
                <a:lnTo>
                  <a:pt x="5481971" y="6066567"/>
                </a:lnTo>
                <a:lnTo>
                  <a:pt x="548197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15005975" cy="4404663"/>
            <a:chOff x="0" y="0"/>
            <a:chExt cx="3952191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2191" cy="1160076"/>
            </a:xfrm>
            <a:custGeom>
              <a:avLst/>
              <a:gdLst/>
              <a:ahLst/>
              <a:cxnLst/>
              <a:rect r="r" b="b" t="t" l="l"/>
              <a:pathLst>
                <a:path h="1160076" w="3952191">
                  <a:moveTo>
                    <a:pt x="13930" y="0"/>
                  </a:moveTo>
                  <a:lnTo>
                    <a:pt x="3938261" y="0"/>
                  </a:lnTo>
                  <a:cubicBezTo>
                    <a:pt x="3945954" y="0"/>
                    <a:pt x="3952191" y="6237"/>
                    <a:pt x="3952191" y="13930"/>
                  </a:cubicBezTo>
                  <a:lnTo>
                    <a:pt x="3952191" y="1146146"/>
                  </a:lnTo>
                  <a:cubicBezTo>
                    <a:pt x="3952191" y="1149841"/>
                    <a:pt x="3950723" y="1153384"/>
                    <a:pt x="3948111" y="1155996"/>
                  </a:cubicBezTo>
                  <a:cubicBezTo>
                    <a:pt x="3945499" y="1158608"/>
                    <a:pt x="3941956" y="1160076"/>
                    <a:pt x="3938261" y="1160076"/>
                  </a:cubicBezTo>
                  <a:lnTo>
                    <a:pt x="13930" y="1160076"/>
                  </a:lnTo>
                  <a:cubicBezTo>
                    <a:pt x="10235" y="1160076"/>
                    <a:pt x="6692" y="1158608"/>
                    <a:pt x="4080" y="1155996"/>
                  </a:cubicBezTo>
                  <a:cubicBezTo>
                    <a:pt x="1468" y="1153384"/>
                    <a:pt x="0" y="1149841"/>
                    <a:pt x="0" y="1146146"/>
                  </a:cubicBezTo>
                  <a:lnTo>
                    <a:pt x="0" y="13930"/>
                  </a:lnTo>
                  <a:cubicBezTo>
                    <a:pt x="0" y="10235"/>
                    <a:pt x="1468" y="6692"/>
                    <a:pt x="4080" y="4080"/>
                  </a:cubicBezTo>
                  <a:cubicBezTo>
                    <a:pt x="6692" y="1468"/>
                    <a:pt x="10235" y="0"/>
                    <a:pt x="13930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52191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087078" y="7550259"/>
            <a:ext cx="3278282" cy="3627877"/>
          </a:xfrm>
          <a:custGeom>
            <a:avLst/>
            <a:gdLst/>
            <a:ahLst/>
            <a:cxnLst/>
            <a:rect r="r" b="b" t="t" l="l"/>
            <a:pathLst>
              <a:path h="3627877" w="3278282">
                <a:moveTo>
                  <a:pt x="3278282" y="0"/>
                </a:moveTo>
                <a:lnTo>
                  <a:pt x="0" y="0"/>
                </a:lnTo>
                <a:lnTo>
                  <a:pt x="0" y="3627877"/>
                </a:lnTo>
                <a:lnTo>
                  <a:pt x="3278282" y="3627877"/>
                </a:lnTo>
                <a:lnTo>
                  <a:pt x="3278282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93452" y="3616791"/>
            <a:ext cx="3842809" cy="5246370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4855" r="0" b="-4855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{{HEADER_1_SLIDE_5}}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{{HEADER_2_SLIDE_5}}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{{CONTENT_3_SLIDE_5}}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{{CONTENT_4_SLIDE_5}}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{{CONTENT_5_SLIDE_5}}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{{HEADER_1_SLIDE_6}}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8361848" y="-1571727"/>
            <a:ext cx="6491441" cy="7183687"/>
          </a:xfrm>
          <a:custGeom>
            <a:avLst/>
            <a:gdLst/>
            <a:ahLst/>
            <a:cxnLst/>
            <a:rect r="r" b="b" t="t" l="l"/>
            <a:pathLst>
              <a:path h="7183687" w="6491441">
                <a:moveTo>
                  <a:pt x="6491441" y="0"/>
                </a:moveTo>
                <a:lnTo>
                  <a:pt x="0" y="0"/>
                </a:lnTo>
                <a:lnTo>
                  <a:pt x="0" y="7183686"/>
                </a:lnTo>
                <a:lnTo>
                  <a:pt x="6491441" y="7183686"/>
                </a:lnTo>
                <a:lnTo>
                  <a:pt x="649144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{{HEADER_2_SLIDE_6}}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745141" y="3937381"/>
            <a:ext cx="23778282" cy="5320919"/>
            <a:chOff x="0" y="0"/>
            <a:chExt cx="6262593" cy="1401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62593" cy="1401394"/>
            </a:xfrm>
            <a:custGeom>
              <a:avLst/>
              <a:gdLst/>
              <a:ahLst/>
              <a:cxnLst/>
              <a:rect r="r" b="b" t="t" l="l"/>
              <a:pathLst>
                <a:path h="140139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01394"/>
                  </a:lnTo>
                  <a:lnTo>
                    <a:pt x="0" y="140139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62593" cy="14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12224"/>
            <a:ext cx="733314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{{BULLET_POINTS_3_SLIDE_6}}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22611"/>
            <a:ext cx="451347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{{BULLET_POINTS_6_SLIDE_6}}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6152" y="4821749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>{{CONTENT_4_SLIDE_6}}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6152" y="6966601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>{{CONTENT_5_SLIDE_6}}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74082" y="1167293"/>
            <a:ext cx="4503005" cy="4983205"/>
          </a:xfrm>
          <a:custGeom>
            <a:avLst/>
            <a:gdLst/>
            <a:ahLst/>
            <a:cxnLst/>
            <a:rect r="r" b="b" t="t" l="l"/>
            <a:pathLst>
              <a:path h="4983205" w="4503005">
                <a:moveTo>
                  <a:pt x="4503006" y="0"/>
                </a:moveTo>
                <a:lnTo>
                  <a:pt x="0" y="0"/>
                </a:lnTo>
                <a:lnTo>
                  <a:pt x="0" y="4983205"/>
                </a:lnTo>
                <a:lnTo>
                  <a:pt x="4503006" y="4983205"/>
                </a:lnTo>
                <a:lnTo>
                  <a:pt x="4503006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5143500"/>
            <a:ext cx="23778282" cy="4114800"/>
            <a:chOff x="0" y="0"/>
            <a:chExt cx="6262593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083733"/>
            </a:xfrm>
            <a:custGeom>
              <a:avLst/>
              <a:gdLst/>
              <a:ahLst/>
              <a:cxnLst/>
              <a:rect r="r" b="b" t="t" l="l"/>
              <a:pathLst>
                <a:path h="10837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3860" y="4011930"/>
            <a:ext cx="3842809" cy="5246370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16421" r="-10505" b="-488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12791" y="4011930"/>
            <a:ext cx="3842809" cy="5246370"/>
            <a:chOff x="0" y="0"/>
            <a:chExt cx="4669790" cy="637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5"/>
              <a:stretch>
                <a:fillRect l="-63593" t="-19652" r="0" b="0"/>
              </a:stretch>
            </a:blipFill>
          </p:spPr>
          <p:txBody>
            <a:bodyPr/>
            <a:p/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{{HEADER_1_SLIDE_7}}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{{HEADER_2_SLIDE_7}}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251" y="6116751"/>
            <a:ext cx="6875049" cy="211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{{CONTENT_3_SLIDE_7}}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19229" y="842355"/>
            <a:ext cx="4038631" cy="4469310"/>
          </a:xfrm>
          <a:custGeom>
            <a:avLst/>
            <a:gdLst/>
            <a:ahLst/>
            <a:cxnLst/>
            <a:rect r="r" b="b" t="t" l="l"/>
            <a:pathLst>
              <a:path h="4469310" w="4038631">
                <a:moveTo>
                  <a:pt x="4038631" y="0"/>
                </a:moveTo>
                <a:lnTo>
                  <a:pt x="0" y="0"/>
                </a:lnTo>
                <a:lnTo>
                  <a:pt x="0" y="4469310"/>
                </a:lnTo>
                <a:lnTo>
                  <a:pt x="4038631" y="4469310"/>
                </a:lnTo>
                <a:lnTo>
                  <a:pt x="403863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25585" r="-14918" b="-56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9" id="9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{{HEADER_1_SLIDE_8}}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{{HEADER_2_SLIDE_8}}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2985" y="4184756"/>
            <a:ext cx="7452043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{{CONTENT_3_SLIDE_8}}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298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{{CONTENT_4_SLIDE_8}}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298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{{CONTENT_5_SLIDE_8}}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{{HEADER_2_SLIDE_9}}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144000" y="1028700"/>
            <a:ext cx="3480244" cy="3851376"/>
          </a:xfrm>
          <a:custGeom>
            <a:avLst/>
            <a:gdLst/>
            <a:ahLst/>
            <a:cxnLst/>
            <a:rect r="r" b="b" t="t" l="l"/>
            <a:pathLst>
              <a:path h="3851376" w="3480244">
                <a:moveTo>
                  <a:pt x="3480244" y="0"/>
                </a:moveTo>
                <a:lnTo>
                  <a:pt x="0" y="0"/>
                </a:lnTo>
                <a:lnTo>
                  <a:pt x="0" y="3851376"/>
                </a:lnTo>
                <a:lnTo>
                  <a:pt x="3480244" y="3851376"/>
                </a:lnTo>
                <a:lnTo>
                  <a:pt x="3480244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-63298" t="-19436" r="0" b="0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{{HEADER_1_SLIDE_9}}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0875" y="4184756"/>
            <a:ext cx="8078637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{{CONTENT_3_SLIDE_9}}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087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{{CONTENT_4_SLIDE_9}}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087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{{CONTENT_5_SLIDE_9}}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DAGm-j-mqXw</dc:identifier>
  <dcterms:modified xsi:type="dcterms:W3CDTF">2011-08-01T06:04:30Z</dcterms:modified>
  <cp:revision>1</cp:revision>
  <dc:title>Brown Beige Vintage Creative Portfolio Presentation</dc:title>
</cp:coreProperties>
</file>